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jpeg" ContentType="image/jpe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 Id="rId19" Type="http://schemas.openxmlformats.org/officeDocument/2006/relationships/image" Target="../media/image96.png"/><Relationship Id="rId20" Type="http://schemas.openxmlformats.org/officeDocument/2006/relationships/image" Target="../media/image97.png"/><Relationship Id="rId2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2557080" cy="2557080"/>
          </a:xfrm>
          <a:prstGeom prst="rect">
            <a:avLst/>
          </a:prstGeom>
          <a:ln>
            <a:noFill/>
          </a:ln>
        </p:spPr>
      </p:pic>
      <p:sp>
        <p:nvSpPr>
          <p:cNvPr id="77" name="CustomShape 1"/>
          <p:cNvSpPr/>
          <p:nvPr/>
        </p:nvSpPr>
        <p:spPr>
          <a:xfrm>
            <a:off x="3050640" y="3033720"/>
            <a:ext cx="6089760" cy="93924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Normal Equation</a:t>
            </a:r>
            <a:endParaRPr b="0" lang="en-US" sz="6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390" name="CustomShape 2"/>
          <p:cNvSpPr/>
          <p:nvPr/>
        </p:nvSpPr>
        <p:spPr>
          <a:xfrm>
            <a:off x="352440" y="15278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In the example shown below, a linear regression model might underfit the data and a higher order model might get severely affected by the noise and variance in the dataset, an optimal fit would be in between.</a:t>
            </a:r>
            <a:endParaRPr b="0" lang="en-US" sz="2400" spc="-1" strike="noStrike">
              <a:latin typeface="Arial"/>
            </a:endParaRPr>
          </a:p>
        </p:txBody>
      </p:sp>
      <p:pic>
        <p:nvPicPr>
          <p:cNvPr id="391" name="Picture 11" descr=""/>
          <p:cNvPicPr/>
          <p:nvPr/>
        </p:nvPicPr>
        <p:blipFill>
          <a:blip r:embed="rId1"/>
          <a:stretch/>
        </p:blipFill>
        <p:spPr>
          <a:xfrm>
            <a:off x="11110680" y="123840"/>
            <a:ext cx="927360" cy="978480"/>
          </a:xfrm>
          <a:prstGeom prst="rect">
            <a:avLst/>
          </a:prstGeom>
          <a:ln>
            <a:noFill/>
          </a:ln>
        </p:spPr>
      </p:pic>
      <p:sp>
        <p:nvSpPr>
          <p:cNvPr id="392"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5"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406"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407"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08"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409"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0"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31" name="" descr=""/>
          <p:cNvPicPr/>
          <p:nvPr/>
        </p:nvPicPr>
        <p:blipFill>
          <a:blip r:embed="rId5"/>
          <a:stretch/>
        </p:blipFill>
        <p:spPr>
          <a:xfrm>
            <a:off x="2454840" y="3099960"/>
            <a:ext cx="6868440" cy="27468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33" name="CustomShape 2"/>
          <p:cNvSpPr/>
          <p:nvPr/>
        </p:nvSpPr>
        <p:spPr>
          <a:xfrm>
            <a:off x="352440" y="1571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The same applies to logistic regression.</a:t>
            </a:r>
            <a:endParaRPr b="0" lang="en-US" sz="2400" spc="-1" strike="noStrike">
              <a:latin typeface="Arial"/>
            </a:endParaRPr>
          </a:p>
        </p:txBody>
      </p:sp>
      <p:pic>
        <p:nvPicPr>
          <p:cNvPr id="434" name="Picture 11" descr=""/>
          <p:cNvPicPr/>
          <p:nvPr/>
        </p:nvPicPr>
        <p:blipFill>
          <a:blip r:embed="rId1"/>
          <a:stretch/>
        </p:blipFill>
        <p:spPr>
          <a:xfrm>
            <a:off x="11110680" y="123840"/>
            <a:ext cx="927360" cy="978480"/>
          </a:xfrm>
          <a:prstGeom prst="rect">
            <a:avLst/>
          </a:prstGeom>
          <a:ln>
            <a:noFill/>
          </a:ln>
        </p:spPr>
      </p:pic>
      <p:sp>
        <p:nvSpPr>
          <p:cNvPr id="435"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6"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8"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449"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450"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51"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452"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3"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74" name="" descr=""/>
          <p:cNvPicPr/>
          <p:nvPr/>
        </p:nvPicPr>
        <p:blipFill>
          <a:blip r:embed="rId5"/>
          <a:stretch/>
        </p:blipFill>
        <p:spPr>
          <a:xfrm>
            <a:off x="1665360" y="2355840"/>
            <a:ext cx="8503200" cy="3645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76" name="CustomShape 2"/>
          <p:cNvSpPr/>
          <p:nvPr/>
        </p:nvSpPr>
        <p:spPr>
          <a:xfrm>
            <a:off x="820440" y="2939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Model complexity </a:t>
            </a:r>
            <a:endParaRPr b="0" lang="en-US" sz="2400" spc="-1" strike="noStrike">
              <a:latin typeface="Arial"/>
            </a:endParaRPr>
          </a:p>
          <a:p>
            <a:pPr>
              <a:lnSpc>
                <a:spcPct val="100000"/>
              </a:lnSpc>
            </a:pPr>
            <a:r>
              <a:rPr b="0" lang="en-US" sz="2400" spc="-1" strike="noStrike">
                <a:solidFill>
                  <a:srgbClr val="000000"/>
                </a:solidFill>
                <a:latin typeface="Arial"/>
                <a:ea typeface="DejaVu Sans"/>
              </a:rPr>
              <a:t>vs </a:t>
            </a:r>
            <a:endParaRPr b="0" lang="en-US" sz="2400" spc="-1" strike="noStrike">
              <a:latin typeface="Arial"/>
            </a:endParaRPr>
          </a:p>
          <a:p>
            <a:pPr>
              <a:lnSpc>
                <a:spcPct val="100000"/>
              </a:lnSpc>
            </a:pPr>
            <a:r>
              <a:rPr b="0" lang="en-US" sz="2400" spc="-1" strike="noStrike">
                <a:solidFill>
                  <a:srgbClr val="000000"/>
                </a:solidFill>
                <a:latin typeface="Arial"/>
                <a:ea typeface="DejaVu Sans"/>
              </a:rPr>
              <a:t>Test &amp; Training Errors.</a:t>
            </a:r>
            <a:endParaRPr b="0" lang="en-US" sz="2400" spc="-1" strike="noStrike">
              <a:latin typeface="Arial"/>
            </a:endParaRPr>
          </a:p>
        </p:txBody>
      </p:sp>
      <p:pic>
        <p:nvPicPr>
          <p:cNvPr id="477" name="Picture 11" descr=""/>
          <p:cNvPicPr/>
          <p:nvPr/>
        </p:nvPicPr>
        <p:blipFill>
          <a:blip r:embed="rId1"/>
          <a:stretch/>
        </p:blipFill>
        <p:spPr>
          <a:xfrm>
            <a:off x="11110680" y="123840"/>
            <a:ext cx="927360" cy="978480"/>
          </a:xfrm>
          <a:prstGeom prst="rect">
            <a:avLst/>
          </a:prstGeom>
          <a:ln>
            <a:noFill/>
          </a:ln>
        </p:spPr>
      </p:pic>
      <p:sp>
        <p:nvSpPr>
          <p:cNvPr id="478"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9"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0"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1"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1"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492"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493"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94"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495"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6"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7"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8"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1"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4"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8"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0"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1"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5"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6"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17" name="" descr=""/>
          <p:cNvPicPr/>
          <p:nvPr/>
        </p:nvPicPr>
        <p:blipFill>
          <a:blip r:embed="rId5"/>
          <a:stretch/>
        </p:blipFill>
        <p:spPr>
          <a:xfrm>
            <a:off x="4573440" y="1873800"/>
            <a:ext cx="7005600" cy="39967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19" name="CustomShape 2"/>
          <p:cNvSpPr/>
          <p:nvPr/>
        </p:nvSpPr>
        <p:spPr>
          <a:xfrm>
            <a:off x="352440" y="1355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Regularization is a technique used to reduce the error (testing error) by fitting a function appropriately on the given training set and avoid overfitting.</a:t>
            </a:r>
            <a:endParaRPr b="0" lang="en-US" sz="2400" spc="-1" strike="noStrike">
              <a:latin typeface="Arial"/>
            </a:endParaRPr>
          </a:p>
          <a:p>
            <a:pPr>
              <a:lnSpc>
                <a:spcPct val="100000"/>
              </a:lnSpc>
            </a:pPr>
            <a:endParaRPr b="0" lang="en-US" sz="2400" spc="-1" strike="noStrike">
              <a:latin typeface="Arial"/>
            </a:endParaRPr>
          </a:p>
        </p:txBody>
      </p:sp>
      <p:pic>
        <p:nvPicPr>
          <p:cNvPr id="520" name="Picture 11" descr=""/>
          <p:cNvPicPr/>
          <p:nvPr/>
        </p:nvPicPr>
        <p:blipFill>
          <a:blip r:embed="rId1"/>
          <a:stretch/>
        </p:blipFill>
        <p:spPr>
          <a:xfrm>
            <a:off x="11110680" y="123840"/>
            <a:ext cx="927360" cy="978480"/>
          </a:xfrm>
          <a:prstGeom prst="rect">
            <a:avLst/>
          </a:prstGeom>
          <a:ln>
            <a:noFill/>
          </a:ln>
        </p:spPr>
      </p:pic>
      <p:sp>
        <p:nvSpPr>
          <p:cNvPr id="521"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34"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535"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536"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37"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538"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1"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2"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3"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44"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5"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47"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0"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4"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8"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9"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0" name="" descr=""/>
          <p:cNvPicPr/>
          <p:nvPr/>
        </p:nvPicPr>
        <p:blipFill>
          <a:blip r:embed="rId5"/>
          <a:stretch/>
        </p:blipFill>
        <p:spPr>
          <a:xfrm>
            <a:off x="2536920" y="2521080"/>
            <a:ext cx="7117920" cy="34570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62" name="CustomShape 2"/>
          <p:cNvSpPr/>
          <p:nvPr/>
        </p:nvSpPr>
        <p:spPr>
          <a:xfrm>
            <a:off x="352440" y="1463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In regularization, a simple term added in the cost function whether it was a linear regression or a logistic regression, it helps minimizing the values of the parameters while minimizing the error value, thus penalizing the parameters that try to fit the model as neatly as possible and reduce the overfitting problem.</a:t>
            </a:r>
            <a:endParaRPr b="0" lang="en-US" sz="2400" spc="-1" strike="noStrike">
              <a:latin typeface="Arial"/>
            </a:endParaRPr>
          </a:p>
        </p:txBody>
      </p:sp>
      <p:pic>
        <p:nvPicPr>
          <p:cNvPr id="563" name="Picture 11" descr=""/>
          <p:cNvPicPr/>
          <p:nvPr/>
        </p:nvPicPr>
        <p:blipFill>
          <a:blip r:embed="rId1"/>
          <a:stretch/>
        </p:blipFill>
        <p:spPr>
          <a:xfrm>
            <a:off x="11110680" y="123840"/>
            <a:ext cx="927360" cy="978480"/>
          </a:xfrm>
          <a:prstGeom prst="rect">
            <a:avLst/>
          </a:prstGeom>
          <a:ln>
            <a:noFill/>
          </a:ln>
        </p:spPr>
      </p:pic>
      <p:sp>
        <p:nvSpPr>
          <p:cNvPr id="564"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5"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6"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7"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8"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9"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0"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1"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2"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3"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77"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578"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579"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80"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581"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6"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87"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8"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9"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0"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3"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4"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6"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9"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1"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03" name="" descr=""/>
          <p:cNvPicPr/>
          <p:nvPr/>
        </p:nvPicPr>
        <p:blipFill>
          <a:blip r:embed="rId5"/>
          <a:stretch/>
        </p:blipFill>
        <p:spPr>
          <a:xfrm>
            <a:off x="274320" y="3787560"/>
            <a:ext cx="11572560" cy="1790280"/>
          </a:xfrm>
          <a:prstGeom prst="rect">
            <a:avLst/>
          </a:prstGeom>
          <a:ln>
            <a:noFill/>
          </a:ln>
        </p:spPr>
      </p:pic>
      <p:pic>
        <p:nvPicPr>
          <p:cNvPr id="604" name="" descr=""/>
          <p:cNvPicPr/>
          <p:nvPr/>
        </p:nvPicPr>
        <p:blipFill>
          <a:blip r:embed="rId6"/>
          <a:srcRect l="70321" t="38681" r="22571" b="15340"/>
          <a:stretch/>
        </p:blipFill>
        <p:spPr>
          <a:xfrm>
            <a:off x="2652480" y="4516560"/>
            <a:ext cx="821880" cy="8226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5"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a:t>
            </a:r>
            <a:r>
              <a:rPr b="1" lang="en-US" sz="5000" spc="-1" strike="noStrike">
                <a:solidFill>
                  <a:srgbClr val="d92027"/>
                </a:solidFill>
                <a:latin typeface="Arial"/>
                <a:ea typeface="Hack"/>
              </a:rPr>
              <a:t>e</a:t>
            </a:r>
            <a:r>
              <a:rPr b="1" lang="en-US" sz="5000" spc="-1" strike="noStrike">
                <a:solidFill>
                  <a:srgbClr val="d92027"/>
                </a:solidFill>
                <a:latin typeface="Arial"/>
                <a:ea typeface="Hack"/>
              </a:rPr>
              <a:t>g</a:t>
            </a:r>
            <a:r>
              <a:rPr b="1" lang="en-US" sz="5000" spc="-1" strike="noStrike">
                <a:solidFill>
                  <a:srgbClr val="d92027"/>
                </a:solidFill>
                <a:latin typeface="Arial"/>
                <a:ea typeface="Hack"/>
              </a:rPr>
              <a:t>u</a:t>
            </a:r>
            <a:r>
              <a:rPr b="1" lang="en-US" sz="5000" spc="-1" strike="noStrike">
                <a:solidFill>
                  <a:srgbClr val="d92027"/>
                </a:solidFill>
                <a:latin typeface="Arial"/>
                <a:ea typeface="Hack"/>
              </a:rPr>
              <a:t>l</a:t>
            </a:r>
            <a:r>
              <a:rPr b="1" lang="en-US" sz="5000" spc="-1" strike="noStrike">
                <a:solidFill>
                  <a:srgbClr val="d92027"/>
                </a:solidFill>
                <a:latin typeface="Arial"/>
                <a:ea typeface="Hack"/>
              </a:rPr>
              <a:t>a</a:t>
            </a:r>
            <a:r>
              <a:rPr b="1" lang="en-US" sz="5000" spc="-1" strike="noStrike">
                <a:solidFill>
                  <a:srgbClr val="d92027"/>
                </a:solidFill>
                <a:latin typeface="Arial"/>
                <a:ea typeface="Hack"/>
              </a:rPr>
              <a:t>ri</a:t>
            </a:r>
            <a:r>
              <a:rPr b="1" lang="en-US" sz="5000" spc="-1" strike="noStrike">
                <a:solidFill>
                  <a:srgbClr val="d92027"/>
                </a:solidFill>
                <a:latin typeface="Arial"/>
                <a:ea typeface="Hack"/>
              </a:rPr>
              <a:t>z</a:t>
            </a:r>
            <a:r>
              <a:rPr b="1" lang="en-US" sz="5000" spc="-1" strike="noStrike">
                <a:solidFill>
                  <a:srgbClr val="d92027"/>
                </a:solidFill>
                <a:latin typeface="Arial"/>
                <a:ea typeface="Hack"/>
              </a:rPr>
              <a:t>a</a:t>
            </a:r>
            <a:r>
              <a:rPr b="1" lang="en-US" sz="5000" spc="-1" strike="noStrike">
                <a:solidFill>
                  <a:srgbClr val="d92027"/>
                </a:solidFill>
                <a:latin typeface="Arial"/>
                <a:ea typeface="Hack"/>
              </a:rPr>
              <a:t>ti</a:t>
            </a:r>
            <a:r>
              <a:rPr b="1" lang="en-US" sz="5000" spc="-1" strike="noStrike">
                <a:solidFill>
                  <a:srgbClr val="d92027"/>
                </a:solidFill>
                <a:latin typeface="Arial"/>
                <a:ea typeface="Hack"/>
              </a:rPr>
              <a:t>o</a:t>
            </a:r>
            <a:r>
              <a:rPr b="1" lang="en-US" sz="5000" spc="-1" strike="noStrike">
                <a:solidFill>
                  <a:srgbClr val="d92027"/>
                </a:solidFill>
                <a:latin typeface="Arial"/>
                <a:ea typeface="Hack"/>
              </a:rPr>
              <a:t>n</a:t>
            </a:r>
            <a:endParaRPr b="0" lang="en-US" sz="5000" spc="-1" strike="noStrike">
              <a:latin typeface="Arial"/>
            </a:endParaRPr>
          </a:p>
        </p:txBody>
      </p:sp>
      <p:sp>
        <p:nvSpPr>
          <p:cNvPr id="606" name="CustomShape 2"/>
          <p:cNvSpPr/>
          <p:nvPr/>
        </p:nvSpPr>
        <p:spPr>
          <a:xfrm>
            <a:off x="352440" y="1463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a:t>
            </a:r>
            <a:r>
              <a:rPr b="0" lang="en-US" sz="2400" spc="-1" strike="noStrike">
                <a:solidFill>
                  <a:srgbClr val="000000"/>
                </a:solidFill>
                <a:latin typeface="Arial"/>
                <a:ea typeface="DejaVu Sans"/>
              </a:rPr>
              <a:t>us, </a:t>
            </a:r>
            <a:r>
              <a:rPr b="0" lang="en-US" sz="2400" spc="-1" strike="noStrike">
                <a:solidFill>
                  <a:srgbClr val="000000"/>
                </a:solidFill>
                <a:latin typeface="Arial"/>
                <a:ea typeface="DejaVu Sans"/>
              </a:rPr>
              <a:t>the </a:t>
            </a:r>
            <a:r>
              <a:rPr b="0" lang="en-US" sz="2400" spc="-1" strike="noStrike">
                <a:solidFill>
                  <a:srgbClr val="000000"/>
                </a:solidFill>
                <a:latin typeface="Arial"/>
                <a:ea typeface="DejaVu Sans"/>
              </a:rPr>
              <a:t>up</a:t>
            </a:r>
            <a:r>
              <a:rPr b="0" lang="en-US" sz="2400" spc="-1" strike="noStrike">
                <a:solidFill>
                  <a:srgbClr val="000000"/>
                </a:solidFill>
                <a:latin typeface="Arial"/>
                <a:ea typeface="DejaVu Sans"/>
              </a:rPr>
              <a:t>dat</a:t>
            </a:r>
            <a:r>
              <a:rPr b="0" lang="en-US" sz="2400" spc="-1" strike="noStrike">
                <a:solidFill>
                  <a:srgbClr val="000000"/>
                </a:solidFill>
                <a:latin typeface="Arial"/>
                <a:ea typeface="DejaVu Sans"/>
              </a:rPr>
              <a:t>ed </a:t>
            </a:r>
            <a:r>
              <a:rPr b="0" lang="en-US" sz="2400" spc="-1" strike="noStrike">
                <a:solidFill>
                  <a:srgbClr val="000000"/>
                </a:solidFill>
                <a:latin typeface="Arial"/>
                <a:ea typeface="DejaVu Sans"/>
              </a:rPr>
              <a:t>fun</a:t>
            </a:r>
            <a:r>
              <a:rPr b="0" lang="en-US" sz="2400" spc="-1" strike="noStrike">
                <a:solidFill>
                  <a:srgbClr val="000000"/>
                </a:solidFill>
                <a:latin typeface="Arial"/>
                <a:ea typeface="DejaVu Sans"/>
              </a:rPr>
              <a:t>ctio</a:t>
            </a:r>
            <a:r>
              <a:rPr b="0" lang="en-US" sz="2400" spc="-1" strike="noStrike">
                <a:solidFill>
                  <a:srgbClr val="000000"/>
                </a:solidFill>
                <a:latin typeface="Arial"/>
                <a:ea typeface="DejaVu Sans"/>
              </a:rPr>
              <a:t>n </a:t>
            </a:r>
            <a:r>
              <a:rPr b="0" lang="en-US" sz="2400" spc="-1" strike="noStrike">
                <a:solidFill>
                  <a:srgbClr val="000000"/>
                </a:solidFill>
                <a:latin typeface="Arial"/>
                <a:ea typeface="DejaVu Sans"/>
              </a:rPr>
              <a:t>ch</a:t>
            </a:r>
            <a:r>
              <a:rPr b="0" lang="en-US" sz="2400" spc="-1" strike="noStrike">
                <a:solidFill>
                  <a:srgbClr val="000000"/>
                </a:solidFill>
                <a:latin typeface="Arial"/>
                <a:ea typeface="DejaVu Sans"/>
              </a:rPr>
              <a:t>an</a:t>
            </a:r>
            <a:r>
              <a:rPr b="0" lang="en-US" sz="2400" spc="-1" strike="noStrike">
                <a:solidFill>
                  <a:srgbClr val="000000"/>
                </a:solidFill>
                <a:latin typeface="Arial"/>
                <a:ea typeface="DejaVu Sans"/>
              </a:rPr>
              <a:t>ge</a:t>
            </a:r>
            <a:r>
              <a:rPr b="0" lang="en-US" sz="2400" spc="-1" strike="noStrike">
                <a:solidFill>
                  <a:srgbClr val="000000"/>
                </a:solidFill>
                <a:latin typeface="Arial"/>
                <a:ea typeface="DejaVu Sans"/>
              </a:rPr>
              <a:t>s </a:t>
            </a:r>
            <a:r>
              <a:rPr b="0" lang="en-US" sz="2400" spc="-1" strike="noStrike">
                <a:solidFill>
                  <a:srgbClr val="000000"/>
                </a:solidFill>
                <a:latin typeface="Arial"/>
                <a:ea typeface="DejaVu Sans"/>
              </a:rPr>
              <a:t>to </a:t>
            </a:r>
            <a:r>
              <a:rPr b="0" lang="en-US" sz="2400" spc="-1" strike="noStrike">
                <a:solidFill>
                  <a:srgbClr val="000000"/>
                </a:solidFill>
                <a:latin typeface="Arial"/>
                <a:ea typeface="DejaVu Sans"/>
              </a:rPr>
              <a:t>the </a:t>
            </a:r>
            <a:r>
              <a:rPr b="0" lang="en-US" sz="2400" spc="-1" strike="noStrike">
                <a:solidFill>
                  <a:srgbClr val="000000"/>
                </a:solidFill>
                <a:latin typeface="Arial"/>
                <a:ea typeface="DejaVu Sans"/>
              </a:rPr>
              <a:t>foll</a:t>
            </a:r>
            <a:r>
              <a:rPr b="0" lang="en-US" sz="2400" spc="-1" strike="noStrike">
                <a:solidFill>
                  <a:srgbClr val="000000"/>
                </a:solidFill>
                <a:latin typeface="Arial"/>
                <a:ea typeface="DejaVu Sans"/>
              </a:rPr>
              <a:t>owi</a:t>
            </a:r>
            <a:r>
              <a:rPr b="0" lang="en-US" sz="2400" spc="-1" strike="noStrike">
                <a:solidFill>
                  <a:srgbClr val="000000"/>
                </a:solidFill>
                <a:latin typeface="Arial"/>
                <a:ea typeface="DejaVu Sans"/>
              </a:rPr>
              <a:t>ng.</a:t>
            </a:r>
            <a:endParaRPr b="0" lang="en-US" sz="2400" spc="-1" strike="noStrike">
              <a:latin typeface="Arial"/>
            </a:endParaRPr>
          </a:p>
        </p:txBody>
      </p:sp>
      <p:pic>
        <p:nvPicPr>
          <p:cNvPr id="607" name="Picture 11" descr=""/>
          <p:cNvPicPr/>
          <p:nvPr/>
        </p:nvPicPr>
        <p:blipFill>
          <a:blip r:embed="rId1"/>
          <a:stretch/>
        </p:blipFill>
        <p:spPr>
          <a:xfrm>
            <a:off x="11110680" y="123840"/>
            <a:ext cx="927360" cy="978480"/>
          </a:xfrm>
          <a:prstGeom prst="rect">
            <a:avLst/>
          </a:prstGeom>
          <a:ln>
            <a:noFill/>
          </a:ln>
        </p:spPr>
      </p:pic>
      <p:sp>
        <p:nvSpPr>
          <p:cNvPr id="608"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0"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1"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2"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3"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4"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5"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6"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7"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21"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622"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623"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24"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625"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0"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1"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2"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3"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4"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7"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8"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0"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3"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5"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47" name="" descr=""/>
          <p:cNvPicPr/>
          <p:nvPr/>
        </p:nvPicPr>
        <p:blipFill>
          <a:blip r:embed="rId5"/>
          <a:stretch/>
        </p:blipFill>
        <p:spPr>
          <a:xfrm>
            <a:off x="766080" y="2269440"/>
            <a:ext cx="4461480" cy="1525320"/>
          </a:xfrm>
          <a:prstGeom prst="rect">
            <a:avLst/>
          </a:prstGeom>
          <a:ln>
            <a:noFill/>
          </a:ln>
        </p:spPr>
      </p:pic>
      <p:pic>
        <p:nvPicPr>
          <p:cNvPr id="648" name="" descr=""/>
          <p:cNvPicPr/>
          <p:nvPr/>
        </p:nvPicPr>
        <p:blipFill>
          <a:blip r:embed="rId6"/>
          <a:srcRect l="22172" t="0" r="6031" b="51769"/>
          <a:stretch/>
        </p:blipFill>
        <p:spPr>
          <a:xfrm>
            <a:off x="405360" y="4174920"/>
            <a:ext cx="6075360" cy="1677240"/>
          </a:xfrm>
          <a:prstGeom prst="rect">
            <a:avLst/>
          </a:prstGeom>
          <a:ln>
            <a:noFill/>
          </a:ln>
        </p:spPr>
      </p:pic>
      <p:pic>
        <p:nvPicPr>
          <p:cNvPr id="649" name="" descr=""/>
          <p:cNvPicPr/>
          <p:nvPr/>
        </p:nvPicPr>
        <p:blipFill>
          <a:blip r:embed="rId7"/>
          <a:srcRect l="61211" t="60045" r="26550" b="11140"/>
          <a:stretch/>
        </p:blipFill>
        <p:spPr>
          <a:xfrm>
            <a:off x="6695280" y="4475520"/>
            <a:ext cx="867240" cy="839520"/>
          </a:xfrm>
          <a:prstGeom prst="rect">
            <a:avLst/>
          </a:prstGeom>
          <a:ln>
            <a:noFill/>
          </a:ln>
        </p:spPr>
      </p:pic>
      <p:sp>
        <p:nvSpPr>
          <p:cNvPr id="650" name="CustomShape 39"/>
          <p:cNvSpPr/>
          <p:nvPr/>
        </p:nvSpPr>
        <p:spPr>
          <a:xfrm>
            <a:off x="597960" y="5012640"/>
            <a:ext cx="867960" cy="746280"/>
          </a:xfrm>
          <a:prstGeom prst="rect">
            <a:avLst/>
          </a:prstGeom>
          <a:solidFill>
            <a:srgbClr val="ffffff"/>
          </a:solidFill>
          <a:ln>
            <a:solidFill>
              <a:srgbClr val="ffffff"/>
            </a:solidFill>
          </a:ln>
        </p:spPr>
        <p:style>
          <a:lnRef idx="0"/>
          <a:fillRef idx="0"/>
          <a:effectRef idx="0"/>
          <a:fontRef idx="minor"/>
        </p:style>
      </p:sp>
      <p:pic>
        <p:nvPicPr>
          <p:cNvPr id="651" name="" descr=""/>
          <p:cNvPicPr/>
          <p:nvPr/>
        </p:nvPicPr>
        <p:blipFill>
          <a:blip r:embed="rId8"/>
          <a:srcRect l="27869" t="24134" r="64157" b="59760"/>
          <a:stretch/>
        </p:blipFill>
        <p:spPr>
          <a:xfrm>
            <a:off x="694800" y="4902840"/>
            <a:ext cx="674280" cy="559440"/>
          </a:xfrm>
          <a:prstGeom prst="rect">
            <a:avLst/>
          </a:prstGeom>
          <a:ln>
            <a:noFill/>
          </a:ln>
        </p:spPr>
      </p:pic>
      <p:pic>
        <p:nvPicPr>
          <p:cNvPr id="652" name="" descr=""/>
          <p:cNvPicPr/>
          <p:nvPr/>
        </p:nvPicPr>
        <p:blipFill>
          <a:blip r:embed="rId9"/>
          <a:stretch/>
        </p:blipFill>
        <p:spPr>
          <a:xfrm rot="5400000">
            <a:off x="3969360" y="3853800"/>
            <a:ext cx="374400" cy="457920"/>
          </a:xfrm>
          <a:prstGeom prst="rect">
            <a:avLst/>
          </a:prstGeom>
          <a:ln>
            <a:noFill/>
          </a:ln>
        </p:spPr>
      </p:pic>
      <p:sp>
        <p:nvSpPr>
          <p:cNvPr id="653" name="CustomShape 40"/>
          <p:cNvSpPr/>
          <p:nvPr/>
        </p:nvSpPr>
        <p:spPr>
          <a:xfrm>
            <a:off x="3234960" y="3697200"/>
            <a:ext cx="1944000" cy="97560"/>
          </a:xfrm>
          <a:custGeom>
            <a:avLst/>
            <a:gdLst/>
            <a:ahLst/>
            <a:rect l="l" t="t" r="r" b="b"/>
            <a:pathLst>
              <a:path w="5190" h="268">
                <a:moveTo>
                  <a:pt x="44" y="0"/>
                </a:moveTo>
                <a:cubicBezTo>
                  <a:pt x="22" y="0"/>
                  <a:pt x="0" y="22"/>
                  <a:pt x="0" y="44"/>
                </a:cubicBezTo>
                <a:lnTo>
                  <a:pt x="0" y="222"/>
                </a:lnTo>
                <a:cubicBezTo>
                  <a:pt x="0" y="244"/>
                  <a:pt x="22" y="267"/>
                  <a:pt x="44" y="267"/>
                </a:cubicBezTo>
                <a:lnTo>
                  <a:pt x="5144" y="267"/>
                </a:lnTo>
                <a:cubicBezTo>
                  <a:pt x="5166" y="267"/>
                  <a:pt x="5189" y="244"/>
                  <a:pt x="5189" y="222"/>
                </a:cubicBezTo>
                <a:lnTo>
                  <a:pt x="5189" y="44"/>
                </a:lnTo>
                <a:cubicBezTo>
                  <a:pt x="5189" y="22"/>
                  <a:pt x="5166" y="0"/>
                  <a:pt x="5144" y="0"/>
                </a:cubicBezTo>
                <a:lnTo>
                  <a:pt x="44" y="0"/>
                </a:lnTo>
              </a:path>
            </a:pathLst>
          </a:custGeom>
          <a:solidFill>
            <a:srgbClr val="111111"/>
          </a:solidFill>
          <a:ln>
            <a:solidFill>
              <a:srgbClr val="666666"/>
            </a:solidFill>
          </a:ln>
        </p:spPr>
        <p:style>
          <a:lnRef idx="0"/>
          <a:fillRef idx="0"/>
          <a:effectRef idx="0"/>
          <a:fontRef idx="minor"/>
        </p:style>
      </p:sp>
      <p:pic>
        <p:nvPicPr>
          <p:cNvPr id="654" name="" descr=""/>
          <p:cNvPicPr/>
          <p:nvPr/>
        </p:nvPicPr>
        <p:blipFill>
          <a:blip r:embed="rId10"/>
          <a:srcRect l="73675" t="11748" r="18536" b="71061"/>
          <a:stretch/>
        </p:blipFill>
        <p:spPr>
          <a:xfrm>
            <a:off x="7472880" y="4538520"/>
            <a:ext cx="658080" cy="597240"/>
          </a:xfrm>
          <a:prstGeom prst="rect">
            <a:avLst/>
          </a:prstGeom>
          <a:ln>
            <a:noFill/>
          </a:ln>
        </p:spPr>
      </p:pic>
      <p:pic>
        <p:nvPicPr>
          <p:cNvPr id="655" name="" descr=""/>
          <p:cNvPicPr/>
          <p:nvPr/>
        </p:nvPicPr>
        <p:blipFill>
          <a:blip r:embed="rId11"/>
          <a:srcRect l="22172" t="0" r="64398" b="51769"/>
          <a:stretch/>
        </p:blipFill>
        <p:spPr>
          <a:xfrm>
            <a:off x="8024400" y="4102920"/>
            <a:ext cx="1135800" cy="1676880"/>
          </a:xfrm>
          <a:prstGeom prst="rect">
            <a:avLst/>
          </a:prstGeom>
          <a:ln>
            <a:noFill/>
          </a:ln>
        </p:spPr>
      </p:pic>
      <p:sp>
        <p:nvSpPr>
          <p:cNvPr id="656" name="CustomShape 41"/>
          <p:cNvSpPr/>
          <p:nvPr/>
        </p:nvSpPr>
        <p:spPr>
          <a:xfrm>
            <a:off x="8166960" y="4952520"/>
            <a:ext cx="867960" cy="745920"/>
          </a:xfrm>
          <a:prstGeom prst="rect">
            <a:avLst/>
          </a:prstGeom>
          <a:solidFill>
            <a:srgbClr val="ffffff"/>
          </a:solidFill>
          <a:ln>
            <a:solidFill>
              <a:srgbClr val="ffffff"/>
            </a:solidFill>
          </a:ln>
        </p:spPr>
        <p:style>
          <a:lnRef idx="0"/>
          <a:fillRef idx="0"/>
          <a:effectRef idx="0"/>
          <a:fontRef idx="minor"/>
        </p:style>
      </p:sp>
      <p:pic>
        <p:nvPicPr>
          <p:cNvPr id="657" name="" descr=""/>
          <p:cNvPicPr/>
          <p:nvPr/>
        </p:nvPicPr>
        <p:blipFill>
          <a:blip r:embed="rId12"/>
          <a:srcRect l="27869" t="24134" r="64157" b="59760"/>
          <a:stretch/>
        </p:blipFill>
        <p:spPr>
          <a:xfrm>
            <a:off x="8367840" y="4804920"/>
            <a:ext cx="674280" cy="559080"/>
          </a:xfrm>
          <a:prstGeom prst="rect">
            <a:avLst/>
          </a:prstGeom>
          <a:ln>
            <a:noFill/>
          </a:ln>
        </p:spPr>
      </p:pic>
      <p:pic>
        <p:nvPicPr>
          <p:cNvPr id="658" name="" descr=""/>
          <p:cNvPicPr/>
          <p:nvPr/>
        </p:nvPicPr>
        <p:blipFill>
          <a:blip r:embed="rId13"/>
          <a:srcRect l="53645" t="63041" r="38699" b="13125"/>
          <a:stretch/>
        </p:blipFill>
        <p:spPr>
          <a:xfrm>
            <a:off x="9120240" y="4498200"/>
            <a:ext cx="572400" cy="824400"/>
          </a:xfrm>
          <a:prstGeom prst="rect">
            <a:avLst/>
          </a:prstGeom>
          <a:ln>
            <a:noFill/>
          </a:ln>
        </p:spPr>
      </p:pic>
      <p:sp>
        <p:nvSpPr>
          <p:cNvPr id="659" name="CustomShape 42"/>
          <p:cNvSpPr/>
          <p:nvPr/>
        </p:nvSpPr>
        <p:spPr>
          <a:xfrm>
            <a:off x="8174160" y="4102920"/>
            <a:ext cx="867960" cy="655200"/>
          </a:xfrm>
          <a:prstGeom prst="rect">
            <a:avLst/>
          </a:prstGeom>
          <a:solidFill>
            <a:srgbClr val="ffffff"/>
          </a:solidFill>
          <a:ln>
            <a:solidFill>
              <a:srgbClr val="ffffff"/>
            </a:solidFill>
          </a:ln>
        </p:spPr>
        <p:style>
          <a:lnRef idx="0"/>
          <a:fillRef idx="0"/>
          <a:effectRef idx="0"/>
          <a:fontRef idx="minor"/>
        </p:style>
      </p:sp>
      <p:pic>
        <p:nvPicPr>
          <p:cNvPr id="660" name="" descr=""/>
          <p:cNvPicPr/>
          <p:nvPr/>
        </p:nvPicPr>
        <p:blipFill>
          <a:blip r:embed="rId14"/>
          <a:stretch/>
        </p:blipFill>
        <p:spPr>
          <a:xfrm>
            <a:off x="8407800" y="4179960"/>
            <a:ext cx="476280" cy="518040"/>
          </a:xfrm>
          <a:prstGeom prst="rect">
            <a:avLst/>
          </a:prstGeom>
          <a:ln>
            <a:noFill/>
          </a:ln>
        </p:spPr>
      </p:pic>
      <p:sp>
        <p:nvSpPr>
          <p:cNvPr id="661" name="Line 43"/>
          <p:cNvSpPr/>
          <p:nvPr/>
        </p:nvSpPr>
        <p:spPr>
          <a:xfrm flipV="1">
            <a:off x="3234960" y="2269440"/>
            <a:ext cx="1440" cy="1427760"/>
          </a:xfrm>
          <a:prstGeom prst="line">
            <a:avLst/>
          </a:prstGeom>
          <a:ln>
            <a:solidFill>
              <a:srgbClr val="000000"/>
            </a:solidFill>
          </a:ln>
        </p:spPr>
        <p:style>
          <a:lnRef idx="0"/>
          <a:fillRef idx="0"/>
          <a:effectRef idx="0"/>
          <a:fontRef idx="minor"/>
        </p:style>
      </p:sp>
      <p:sp>
        <p:nvSpPr>
          <p:cNvPr id="662" name="Line 44"/>
          <p:cNvSpPr/>
          <p:nvPr/>
        </p:nvSpPr>
        <p:spPr>
          <a:xfrm flipV="1">
            <a:off x="5178960" y="2269440"/>
            <a:ext cx="1440" cy="1427760"/>
          </a:xfrm>
          <a:prstGeom prst="line">
            <a:avLst/>
          </a:prstGeom>
          <a:ln>
            <a:solidFill>
              <a:srgbClr val="000000"/>
            </a:solidFill>
          </a:ln>
        </p:spPr>
        <p:style>
          <a:lnRef idx="0"/>
          <a:fillRef idx="0"/>
          <a:effectRef idx="0"/>
          <a:fontRef idx="minor"/>
        </p:style>
      </p:sp>
      <p:pic>
        <p:nvPicPr>
          <p:cNvPr id="663" name="" descr=""/>
          <p:cNvPicPr/>
          <p:nvPr/>
        </p:nvPicPr>
        <p:blipFill>
          <a:blip r:embed="rId15"/>
          <a:stretch/>
        </p:blipFill>
        <p:spPr>
          <a:xfrm rot="5385600">
            <a:off x="7928280" y="2578320"/>
            <a:ext cx="1618560" cy="388800"/>
          </a:xfrm>
          <a:prstGeom prst="rect">
            <a:avLst/>
          </a:prstGeom>
          <a:ln>
            <a:noFill/>
          </a:ln>
        </p:spPr>
      </p:pic>
      <p:sp>
        <p:nvSpPr>
          <p:cNvPr id="664" name="CustomShape 45"/>
          <p:cNvSpPr/>
          <p:nvPr/>
        </p:nvSpPr>
        <p:spPr>
          <a:xfrm>
            <a:off x="7481520" y="3857040"/>
            <a:ext cx="2560320" cy="1828800"/>
          </a:xfrm>
          <a:prstGeom prst="rect">
            <a:avLst/>
          </a:prstGeom>
          <a:noFill/>
          <a:ln>
            <a:solidFill>
              <a:srgbClr val="ed1c24"/>
            </a:solidFill>
          </a:ln>
        </p:spPr>
        <p:style>
          <a:lnRef idx="0"/>
          <a:fillRef idx="0"/>
          <a:effectRef idx="0"/>
          <a:fontRef idx="minor"/>
        </p:style>
      </p:sp>
      <p:sp>
        <p:nvSpPr>
          <p:cNvPr id="665" name="TextShape 46"/>
          <p:cNvSpPr txBox="1"/>
          <p:nvPr/>
        </p:nvSpPr>
        <p:spPr>
          <a:xfrm>
            <a:off x="7680960" y="1587600"/>
            <a:ext cx="2843280" cy="529200"/>
          </a:xfrm>
          <a:prstGeom prst="rect">
            <a:avLst/>
          </a:prstGeom>
          <a:noFill/>
          <a:ln>
            <a:noFill/>
          </a:ln>
        </p:spPr>
        <p:txBody>
          <a:bodyPr lIns="90000" rIns="90000" tIns="45000" bIns="45000"/>
          <a:p>
            <a:r>
              <a:rPr b="0" lang="en-US" sz="1800" spc="-1" strike="noStrike">
                <a:solidFill>
                  <a:srgbClr val="ce181e"/>
                </a:solidFill>
                <a:latin typeface="Arial"/>
              </a:rPr>
              <a:t>Regularization Term</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6" name="CustomShape 1"/>
          <p:cNvSpPr/>
          <p:nvPr/>
        </p:nvSpPr>
        <p:spPr>
          <a:xfrm>
            <a:off x="352440" y="324000"/>
            <a:ext cx="48589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a:t>
            </a:r>
            <a:r>
              <a:rPr b="1" lang="en-US" sz="5000" spc="-1" strike="noStrike">
                <a:solidFill>
                  <a:srgbClr val="d92027"/>
                </a:solidFill>
                <a:latin typeface="Arial"/>
                <a:ea typeface="Hack"/>
              </a:rPr>
              <a:t>gu</a:t>
            </a:r>
            <a:r>
              <a:rPr b="1" lang="en-US" sz="5000" spc="-1" strike="noStrike">
                <a:solidFill>
                  <a:srgbClr val="d92027"/>
                </a:solidFill>
                <a:latin typeface="Arial"/>
                <a:ea typeface="Hack"/>
              </a:rPr>
              <a:t>lar</a:t>
            </a:r>
            <a:r>
              <a:rPr b="1" lang="en-US" sz="5000" spc="-1" strike="noStrike">
                <a:solidFill>
                  <a:srgbClr val="d92027"/>
                </a:solidFill>
                <a:latin typeface="Arial"/>
                <a:ea typeface="Hack"/>
              </a:rPr>
              <a:t>iza</a:t>
            </a:r>
            <a:r>
              <a:rPr b="1" lang="en-US" sz="5000" spc="-1" strike="noStrike">
                <a:solidFill>
                  <a:srgbClr val="d92027"/>
                </a:solidFill>
                <a:latin typeface="Arial"/>
                <a:ea typeface="Hack"/>
              </a:rPr>
              <a:t>tio</a:t>
            </a:r>
            <a:r>
              <a:rPr b="1" lang="en-US" sz="5000" spc="-1" strike="noStrike">
                <a:solidFill>
                  <a:srgbClr val="d92027"/>
                </a:solidFill>
                <a:latin typeface="Arial"/>
                <a:ea typeface="Hack"/>
              </a:rPr>
              <a:t>n</a:t>
            </a:r>
            <a:endParaRPr b="0" lang="en-US" sz="5000" spc="-1" strike="noStrike">
              <a:latin typeface="Arial"/>
            </a:endParaRPr>
          </a:p>
        </p:txBody>
      </p:sp>
      <p:sp>
        <p:nvSpPr>
          <p:cNvPr id="667" name="CustomShape 2"/>
          <p:cNvSpPr/>
          <p:nvPr/>
        </p:nvSpPr>
        <p:spPr>
          <a:xfrm>
            <a:off x="352440" y="1463040"/>
            <a:ext cx="11440080" cy="757440"/>
          </a:xfrm>
          <a:prstGeom prst="rect">
            <a:avLst/>
          </a:prstGeom>
          <a:noFill/>
          <a:ln>
            <a:noFill/>
          </a:ln>
        </p:spPr>
        <p:style>
          <a:lnRef idx="0"/>
          <a:fillRef idx="0"/>
          <a:effectRef idx="0"/>
          <a:fontRef idx="minor"/>
        </p:style>
      </p:sp>
      <p:pic>
        <p:nvPicPr>
          <p:cNvPr id="668" name="Picture 11" descr=""/>
          <p:cNvPicPr/>
          <p:nvPr/>
        </p:nvPicPr>
        <p:blipFill>
          <a:blip r:embed="rId1"/>
          <a:stretch/>
        </p:blipFill>
        <p:spPr>
          <a:xfrm>
            <a:off x="11110680" y="123840"/>
            <a:ext cx="927360" cy="978480"/>
          </a:xfrm>
          <a:prstGeom prst="rect">
            <a:avLst/>
          </a:prstGeom>
          <a:ln>
            <a:noFill/>
          </a:ln>
        </p:spPr>
      </p:pic>
      <p:sp>
        <p:nvSpPr>
          <p:cNvPr id="669"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5"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6"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7"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8"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9"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82"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683"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684"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a:t>
            </a:r>
            <a:r>
              <a:rPr b="1" lang="en-US" sz="1800" spc="-1" strike="noStrike">
                <a:solidFill>
                  <a:srgbClr val="000000"/>
                </a:solidFill>
                <a:latin typeface="Hack"/>
                <a:ea typeface="Hack"/>
              </a:rPr>
              <a:t>w </a:t>
            </a:r>
            <a:r>
              <a:rPr b="1" lang="en-US" sz="1800" spc="-1" strike="noStrike">
                <a:solidFill>
                  <a:srgbClr val="000000"/>
                </a:solidFill>
                <a:latin typeface="Hack"/>
                <a:ea typeface="Hack"/>
              </a:rPr>
              <a:t>Thr</a:t>
            </a:r>
            <a:r>
              <a:rPr b="1" lang="en-US" sz="1800" spc="-1" strike="noStrike">
                <a:solidFill>
                  <a:srgbClr val="000000"/>
                </a:solidFill>
                <a:latin typeface="Hack"/>
                <a:ea typeface="Hack"/>
              </a:rPr>
              <a:t>oug</a:t>
            </a:r>
            <a:r>
              <a:rPr b="1" lang="en-US" sz="1800" spc="-1" strike="noStrike">
                <a:solidFill>
                  <a:srgbClr val="000000"/>
                </a:solidFill>
                <a:latin typeface="Hack"/>
                <a:ea typeface="Hack"/>
              </a:rPr>
              <a:t>h</a:t>
            </a:r>
            <a:endParaRPr b="0" lang="en-US" sz="1800" spc="-1" strike="noStrike">
              <a:latin typeface="Arial"/>
            </a:endParaRPr>
          </a:p>
        </p:txBody>
      </p:sp>
      <p:pic>
        <p:nvPicPr>
          <p:cNvPr id="685"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686"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8"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1"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5"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8"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9"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0"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1"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2"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3"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4"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5"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6"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7"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8" name="" descr=""/>
          <p:cNvPicPr/>
          <p:nvPr/>
        </p:nvPicPr>
        <p:blipFill>
          <a:blip r:embed="rId5"/>
          <a:srcRect l="22172" t="0" r="6031" b="51769"/>
          <a:stretch/>
        </p:blipFill>
        <p:spPr>
          <a:xfrm>
            <a:off x="5610240" y="3369960"/>
            <a:ext cx="5172480" cy="1423800"/>
          </a:xfrm>
          <a:prstGeom prst="rect">
            <a:avLst/>
          </a:prstGeom>
          <a:ln>
            <a:noFill/>
          </a:ln>
        </p:spPr>
      </p:pic>
      <p:pic>
        <p:nvPicPr>
          <p:cNvPr id="709" name="" descr=""/>
          <p:cNvPicPr/>
          <p:nvPr/>
        </p:nvPicPr>
        <p:blipFill>
          <a:blip r:embed="rId6"/>
          <a:srcRect l="61211" t="60045" r="26550" b="11140"/>
          <a:stretch/>
        </p:blipFill>
        <p:spPr>
          <a:xfrm>
            <a:off x="10965960" y="3655800"/>
            <a:ext cx="738360" cy="712800"/>
          </a:xfrm>
          <a:prstGeom prst="rect">
            <a:avLst/>
          </a:prstGeom>
          <a:ln>
            <a:noFill/>
          </a:ln>
        </p:spPr>
      </p:pic>
      <p:sp>
        <p:nvSpPr>
          <p:cNvPr id="710" name="CustomShape 39"/>
          <p:cNvSpPr/>
          <p:nvPr/>
        </p:nvSpPr>
        <p:spPr>
          <a:xfrm>
            <a:off x="5774040" y="4111200"/>
            <a:ext cx="738720" cy="633960"/>
          </a:xfrm>
          <a:prstGeom prst="rect">
            <a:avLst/>
          </a:prstGeom>
          <a:solidFill>
            <a:srgbClr val="ffffff"/>
          </a:solidFill>
          <a:ln>
            <a:solidFill>
              <a:srgbClr val="ffffff"/>
            </a:solidFill>
          </a:ln>
        </p:spPr>
        <p:style>
          <a:lnRef idx="0"/>
          <a:fillRef idx="0"/>
          <a:effectRef idx="0"/>
          <a:fontRef idx="minor"/>
        </p:style>
      </p:sp>
      <p:pic>
        <p:nvPicPr>
          <p:cNvPr id="711" name="" descr=""/>
          <p:cNvPicPr/>
          <p:nvPr/>
        </p:nvPicPr>
        <p:blipFill>
          <a:blip r:embed="rId7"/>
          <a:srcRect l="27869" t="24134" r="64157" b="59760"/>
          <a:stretch/>
        </p:blipFill>
        <p:spPr>
          <a:xfrm>
            <a:off x="5856840" y="4018680"/>
            <a:ext cx="573840" cy="474120"/>
          </a:xfrm>
          <a:prstGeom prst="rect">
            <a:avLst/>
          </a:prstGeom>
          <a:ln>
            <a:noFill/>
          </a:ln>
        </p:spPr>
      </p:pic>
      <p:pic>
        <p:nvPicPr>
          <p:cNvPr id="712" name="" descr=""/>
          <p:cNvPicPr/>
          <p:nvPr/>
        </p:nvPicPr>
        <p:blipFill>
          <a:blip r:embed="rId8"/>
          <a:srcRect l="73675" t="11748" r="18536" b="71061"/>
          <a:stretch/>
        </p:blipFill>
        <p:spPr>
          <a:xfrm>
            <a:off x="2169000" y="3740400"/>
            <a:ext cx="562680" cy="462960"/>
          </a:xfrm>
          <a:prstGeom prst="rect">
            <a:avLst/>
          </a:prstGeom>
          <a:ln>
            <a:noFill/>
          </a:ln>
        </p:spPr>
      </p:pic>
      <p:pic>
        <p:nvPicPr>
          <p:cNvPr id="713" name="" descr=""/>
          <p:cNvPicPr/>
          <p:nvPr/>
        </p:nvPicPr>
        <p:blipFill>
          <a:blip r:embed="rId9"/>
          <a:srcRect l="22172" t="0" r="64398" b="51769"/>
          <a:stretch/>
        </p:blipFill>
        <p:spPr>
          <a:xfrm>
            <a:off x="2978640" y="3402720"/>
            <a:ext cx="970560" cy="1299600"/>
          </a:xfrm>
          <a:prstGeom prst="rect">
            <a:avLst/>
          </a:prstGeom>
          <a:ln>
            <a:noFill/>
          </a:ln>
        </p:spPr>
      </p:pic>
      <p:sp>
        <p:nvSpPr>
          <p:cNvPr id="714" name="CustomShape 40"/>
          <p:cNvSpPr/>
          <p:nvPr/>
        </p:nvSpPr>
        <p:spPr>
          <a:xfrm>
            <a:off x="3100320" y="4061160"/>
            <a:ext cx="741960" cy="578160"/>
          </a:xfrm>
          <a:prstGeom prst="rect">
            <a:avLst/>
          </a:prstGeom>
          <a:solidFill>
            <a:srgbClr val="ffffff"/>
          </a:solidFill>
          <a:ln>
            <a:solidFill>
              <a:srgbClr val="ffffff"/>
            </a:solidFill>
          </a:ln>
        </p:spPr>
        <p:style>
          <a:lnRef idx="0"/>
          <a:fillRef idx="0"/>
          <a:effectRef idx="0"/>
          <a:fontRef idx="minor"/>
        </p:style>
      </p:sp>
      <p:pic>
        <p:nvPicPr>
          <p:cNvPr id="715" name="" descr=""/>
          <p:cNvPicPr/>
          <p:nvPr/>
        </p:nvPicPr>
        <p:blipFill>
          <a:blip r:embed="rId10"/>
          <a:srcRect l="27869" t="24134" r="64157" b="59760"/>
          <a:stretch/>
        </p:blipFill>
        <p:spPr>
          <a:xfrm>
            <a:off x="3272040" y="3947040"/>
            <a:ext cx="576360" cy="433080"/>
          </a:xfrm>
          <a:prstGeom prst="rect">
            <a:avLst/>
          </a:prstGeom>
          <a:ln>
            <a:noFill/>
          </a:ln>
        </p:spPr>
      </p:pic>
      <p:sp>
        <p:nvSpPr>
          <p:cNvPr id="716" name="CustomShape 41"/>
          <p:cNvSpPr/>
          <p:nvPr/>
        </p:nvSpPr>
        <p:spPr>
          <a:xfrm>
            <a:off x="3106800" y="3402720"/>
            <a:ext cx="741600" cy="507960"/>
          </a:xfrm>
          <a:prstGeom prst="rect">
            <a:avLst/>
          </a:prstGeom>
          <a:solidFill>
            <a:srgbClr val="ffffff"/>
          </a:solidFill>
          <a:ln>
            <a:solidFill>
              <a:srgbClr val="ffffff"/>
            </a:solidFill>
          </a:ln>
        </p:spPr>
        <p:style>
          <a:lnRef idx="0"/>
          <a:fillRef idx="0"/>
          <a:effectRef idx="0"/>
          <a:fontRef idx="minor"/>
        </p:style>
      </p:sp>
      <p:pic>
        <p:nvPicPr>
          <p:cNvPr id="717" name="" descr=""/>
          <p:cNvPicPr/>
          <p:nvPr/>
        </p:nvPicPr>
        <p:blipFill>
          <a:blip r:embed="rId11"/>
          <a:stretch/>
        </p:blipFill>
        <p:spPr>
          <a:xfrm>
            <a:off x="3306600" y="3462120"/>
            <a:ext cx="406800" cy="401760"/>
          </a:xfrm>
          <a:prstGeom prst="rect">
            <a:avLst/>
          </a:prstGeom>
          <a:ln>
            <a:noFill/>
          </a:ln>
        </p:spPr>
      </p:pic>
      <p:pic>
        <p:nvPicPr>
          <p:cNvPr id="718" name="" descr=""/>
          <p:cNvPicPr/>
          <p:nvPr/>
        </p:nvPicPr>
        <p:blipFill>
          <a:blip r:embed="rId12"/>
          <a:srcRect l="53645" t="63041" r="38699" b="13125"/>
          <a:stretch/>
        </p:blipFill>
        <p:spPr>
          <a:xfrm>
            <a:off x="408240" y="3653280"/>
            <a:ext cx="488880" cy="638640"/>
          </a:xfrm>
          <a:prstGeom prst="rect">
            <a:avLst/>
          </a:prstGeom>
          <a:ln>
            <a:noFill/>
          </a:ln>
        </p:spPr>
      </p:pic>
      <p:pic>
        <p:nvPicPr>
          <p:cNvPr id="719" name="" descr=""/>
          <p:cNvPicPr/>
          <p:nvPr/>
        </p:nvPicPr>
        <p:blipFill>
          <a:blip r:embed="rId13"/>
          <a:srcRect l="16593" t="28468" r="77874" b="35766"/>
          <a:stretch/>
        </p:blipFill>
        <p:spPr>
          <a:xfrm>
            <a:off x="1004400" y="3692160"/>
            <a:ext cx="546480" cy="496080"/>
          </a:xfrm>
          <a:prstGeom prst="rect">
            <a:avLst/>
          </a:prstGeom>
          <a:ln>
            <a:noFill/>
          </a:ln>
        </p:spPr>
      </p:pic>
      <p:pic>
        <p:nvPicPr>
          <p:cNvPr id="720" name="" descr=""/>
          <p:cNvPicPr/>
          <p:nvPr/>
        </p:nvPicPr>
        <p:blipFill>
          <a:blip r:embed="rId14"/>
          <a:srcRect l="53645" t="63041" r="38699" b="13125"/>
          <a:stretch/>
        </p:blipFill>
        <p:spPr>
          <a:xfrm>
            <a:off x="4315320" y="3681360"/>
            <a:ext cx="488520" cy="638640"/>
          </a:xfrm>
          <a:prstGeom prst="rect">
            <a:avLst/>
          </a:prstGeom>
          <a:ln>
            <a:noFill/>
          </a:ln>
        </p:spPr>
      </p:pic>
      <p:pic>
        <p:nvPicPr>
          <p:cNvPr id="721" name="" descr=""/>
          <p:cNvPicPr/>
          <p:nvPr/>
        </p:nvPicPr>
        <p:blipFill>
          <a:blip r:embed="rId15"/>
          <a:stretch/>
        </p:blipFill>
        <p:spPr>
          <a:xfrm>
            <a:off x="2681640" y="3757320"/>
            <a:ext cx="472680" cy="428040"/>
          </a:xfrm>
          <a:prstGeom prst="rect">
            <a:avLst/>
          </a:prstGeom>
          <a:ln>
            <a:noFill/>
          </a:ln>
        </p:spPr>
      </p:pic>
      <p:pic>
        <p:nvPicPr>
          <p:cNvPr id="722" name="" descr=""/>
          <p:cNvPicPr/>
          <p:nvPr/>
        </p:nvPicPr>
        <p:blipFill>
          <a:blip r:embed="rId16"/>
          <a:srcRect l="25409" t="0" r="64862" b="82971"/>
          <a:stretch/>
        </p:blipFill>
        <p:spPr>
          <a:xfrm>
            <a:off x="1672920" y="3755880"/>
            <a:ext cx="703080" cy="458280"/>
          </a:xfrm>
          <a:prstGeom prst="rect">
            <a:avLst/>
          </a:prstGeom>
          <a:ln>
            <a:noFill/>
          </a:ln>
        </p:spPr>
      </p:pic>
      <p:pic>
        <p:nvPicPr>
          <p:cNvPr id="723" name="" descr=""/>
          <p:cNvPicPr/>
          <p:nvPr/>
        </p:nvPicPr>
        <p:blipFill>
          <a:blip r:embed="rId17"/>
          <a:srcRect l="91318" t="5376" r="6031" b="65693"/>
          <a:stretch/>
        </p:blipFill>
        <p:spPr>
          <a:xfrm>
            <a:off x="4040280" y="3538080"/>
            <a:ext cx="190800" cy="779400"/>
          </a:xfrm>
          <a:prstGeom prst="rect">
            <a:avLst/>
          </a:prstGeom>
          <a:ln>
            <a:noFill/>
          </a:ln>
        </p:spPr>
      </p:pic>
      <p:pic>
        <p:nvPicPr>
          <p:cNvPr id="724" name="" descr=""/>
          <p:cNvPicPr/>
          <p:nvPr/>
        </p:nvPicPr>
        <p:blipFill>
          <a:blip r:embed="rId18"/>
          <a:srcRect l="91318" t="5376" r="6031" b="65693"/>
          <a:stretch/>
        </p:blipFill>
        <p:spPr>
          <a:xfrm>
            <a:off x="1578600" y="3538080"/>
            <a:ext cx="191160" cy="779040"/>
          </a:xfrm>
          <a:prstGeom prst="rect">
            <a:avLst/>
          </a:prstGeom>
          <a:ln>
            <a:noFill/>
          </a:ln>
        </p:spPr>
      </p:pic>
      <p:pic>
        <p:nvPicPr>
          <p:cNvPr id="725" name="" descr=""/>
          <p:cNvPicPr/>
          <p:nvPr/>
        </p:nvPicPr>
        <p:blipFill>
          <a:blip r:embed="rId19"/>
          <a:srcRect l="73675" t="11748" r="18536" b="71061"/>
          <a:stretch/>
        </p:blipFill>
        <p:spPr>
          <a:xfrm>
            <a:off x="4814640" y="3740760"/>
            <a:ext cx="561960" cy="462600"/>
          </a:xfrm>
          <a:prstGeom prst="rect">
            <a:avLst/>
          </a:prstGeom>
          <a:ln>
            <a:noFill/>
          </a:ln>
        </p:spPr>
      </p:pic>
      <p:pic>
        <p:nvPicPr>
          <p:cNvPr id="726" name="" descr=""/>
          <p:cNvPicPr/>
          <p:nvPr/>
        </p:nvPicPr>
        <p:blipFill>
          <a:blip r:embed="rId20"/>
          <a:stretch/>
        </p:blipFill>
        <p:spPr>
          <a:xfrm>
            <a:off x="5266080" y="3757320"/>
            <a:ext cx="472320" cy="428400"/>
          </a:xfrm>
          <a:prstGeom prst="rect">
            <a:avLst/>
          </a:prstGeom>
          <a:ln>
            <a:noFill/>
          </a:ln>
        </p:spPr>
      </p:pic>
      <p:sp>
        <p:nvSpPr>
          <p:cNvPr id="727" name="TextShape 42"/>
          <p:cNvSpPr txBox="1"/>
          <p:nvPr/>
        </p:nvSpPr>
        <p:spPr>
          <a:xfrm>
            <a:off x="4176000" y="3713760"/>
            <a:ext cx="258480" cy="402840"/>
          </a:xfrm>
          <a:prstGeom prst="rect">
            <a:avLst/>
          </a:prstGeom>
          <a:noFill/>
          <a:ln>
            <a:noFill/>
          </a:ln>
        </p:spPr>
        <p:txBody>
          <a:bodyPr lIns="90000" rIns="90000" tIns="45000" bIns="45000"/>
          <a:p>
            <a:r>
              <a:rPr b="0" lang="en-US" sz="2200" spc="-1" strike="noStrike">
                <a:latin typeface="Arial"/>
              </a:rPr>
              <a:t>.</a:t>
            </a:r>
            <a:endParaRPr b="0" lang="en-US" sz="2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8" name="Picture 4" descr=""/>
          <p:cNvPicPr/>
          <p:nvPr/>
        </p:nvPicPr>
        <p:blipFill>
          <a:blip r:embed="rId1"/>
          <a:stretch/>
        </p:blipFill>
        <p:spPr>
          <a:xfrm>
            <a:off x="0" y="0"/>
            <a:ext cx="2557080" cy="2557080"/>
          </a:xfrm>
          <a:prstGeom prst="rect">
            <a:avLst/>
          </a:prstGeom>
          <a:ln>
            <a:noFill/>
          </a:ln>
        </p:spPr>
      </p:pic>
      <p:sp>
        <p:nvSpPr>
          <p:cNvPr id="729" name="CustomShape 1"/>
          <p:cNvSpPr/>
          <p:nvPr/>
        </p:nvSpPr>
        <p:spPr>
          <a:xfrm>
            <a:off x="3050640" y="3033720"/>
            <a:ext cx="6089760" cy="939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ce181e"/>
                </a:solidFill>
                <a:latin typeface="Arial"/>
                <a:ea typeface="DejaVu Sans"/>
              </a:rPr>
              <a:t>Goodbye</a:t>
            </a:r>
            <a:endParaRPr b="0" lang="en-US" sz="96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52440" y="324000"/>
            <a:ext cx="531360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79" name="CustomShape 2"/>
          <p:cNvSpPr/>
          <p:nvPr/>
        </p:nvSpPr>
        <p:spPr>
          <a:xfrm>
            <a:off x="352440" y="1235160"/>
            <a:ext cx="2478960" cy="696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Formula</a:t>
            </a:r>
            <a:endParaRPr b="0" lang="en-US" sz="4000" spc="-1" strike="noStrike">
              <a:latin typeface="Arial"/>
            </a:endParaRPr>
          </a:p>
        </p:txBody>
      </p:sp>
      <p:sp>
        <p:nvSpPr>
          <p:cNvPr id="80" name="CustomShape 3"/>
          <p:cNvSpPr/>
          <p:nvPr/>
        </p:nvSpPr>
        <p:spPr>
          <a:xfrm>
            <a:off x="352440" y="1931040"/>
            <a:ext cx="11440080" cy="7880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1" name="Picture 11" descr=""/>
          <p:cNvPicPr/>
          <p:nvPr/>
        </p:nvPicPr>
        <p:blipFill>
          <a:blip r:embed="rId1"/>
          <a:stretch/>
        </p:blipFill>
        <p:spPr>
          <a:xfrm>
            <a:off x="11110680" y="123840"/>
            <a:ext cx="927360" cy="978480"/>
          </a:xfrm>
          <a:prstGeom prst="rect">
            <a:avLst/>
          </a:prstGeom>
          <a:ln>
            <a:noFill/>
          </a:ln>
        </p:spPr>
      </p:pic>
      <p:sp>
        <p:nvSpPr>
          <p:cNvPr id="82" name="CustomShape 4"/>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 name="CustomShape 5"/>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6"/>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7"/>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8"/>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9"/>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10"/>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1"/>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2"/>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3"/>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4"/>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5"/>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6"/>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5"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96"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97" name="CustomShape 17"/>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98"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99" name="CustomShape 18"/>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 name="CustomShape 19"/>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20"/>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1"/>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2"/>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 name="CustomShape 25"/>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6"/>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 name="CustomShape 27"/>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 name="CustomShape 28"/>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9"/>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1" name="CustomShape 30"/>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 name="CustomShape 31"/>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 name="CustomShape 32"/>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3"/>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4"/>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5"/>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6"/>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7"/>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9" name="CustomShape 38"/>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9"/>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21" name="" descr=""/>
          <p:cNvPicPr/>
          <p:nvPr/>
        </p:nvPicPr>
        <p:blipFill>
          <a:blip r:embed="rId5"/>
          <a:srcRect l="21318" t="0" r="29869" b="0"/>
          <a:stretch/>
        </p:blipFill>
        <p:spPr>
          <a:xfrm>
            <a:off x="1847160" y="2985840"/>
            <a:ext cx="8494560" cy="155484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360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123" name="CustomShape 2"/>
          <p:cNvSpPr/>
          <p:nvPr/>
        </p:nvSpPr>
        <p:spPr>
          <a:xfrm>
            <a:off x="352440" y="1235160"/>
            <a:ext cx="1748160" cy="696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vs GD</a:t>
            </a:r>
            <a:endParaRPr b="0" lang="en-US" sz="4000" spc="-1" strike="noStrike">
              <a:latin typeface="Arial"/>
            </a:endParaRPr>
          </a:p>
        </p:txBody>
      </p:sp>
      <p:sp>
        <p:nvSpPr>
          <p:cNvPr id="124" name="CustomShape 3"/>
          <p:cNvSpPr/>
          <p:nvPr/>
        </p:nvSpPr>
        <p:spPr>
          <a:xfrm>
            <a:off x="352440" y="1931040"/>
            <a:ext cx="11440080" cy="7880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5" name="Picture 11" descr=""/>
          <p:cNvPicPr/>
          <p:nvPr/>
        </p:nvPicPr>
        <p:blipFill>
          <a:blip r:embed="rId1"/>
          <a:stretch/>
        </p:blipFill>
        <p:spPr>
          <a:xfrm>
            <a:off x="11110680" y="123840"/>
            <a:ext cx="927360" cy="978480"/>
          </a:xfrm>
          <a:prstGeom prst="rect">
            <a:avLst/>
          </a:prstGeom>
          <a:ln>
            <a:noFill/>
          </a:ln>
        </p:spPr>
      </p:pic>
      <p:sp>
        <p:nvSpPr>
          <p:cNvPr id="126" name="CustomShape 4"/>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7"/>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8"/>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9"/>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10"/>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1"/>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2"/>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3"/>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4"/>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5"/>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6"/>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9"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140"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141" name="CustomShape 17"/>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42"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143" name="CustomShape 18"/>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 name="CustomShape 19"/>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20"/>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1"/>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2"/>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3"/>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9" name="CustomShape 24"/>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 name="CustomShape 25"/>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6"/>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 name="CustomShape 27"/>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 name="CustomShape 28"/>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9"/>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5" name="CustomShape 30"/>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 name="CustomShape 31"/>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 name="CustomShape 32"/>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3"/>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4"/>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5"/>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6"/>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7"/>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3" name="CustomShape 38"/>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9"/>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65" name="" descr=""/>
          <p:cNvPicPr/>
          <p:nvPr/>
        </p:nvPicPr>
        <p:blipFill>
          <a:blip r:embed="rId5"/>
          <a:srcRect l="0" t="12289" r="0" b="7411"/>
          <a:stretch/>
        </p:blipFill>
        <p:spPr>
          <a:xfrm>
            <a:off x="871200" y="2075040"/>
            <a:ext cx="10446840" cy="3706920"/>
          </a:xfrm>
          <a:prstGeom prst="rect">
            <a:avLst/>
          </a:prstGeom>
          <a:ln>
            <a:noFill/>
          </a:ln>
        </p:spPr>
      </p:pic>
      <p:sp>
        <p:nvSpPr>
          <p:cNvPr id="166" name="CustomShape 40"/>
          <p:cNvSpPr/>
          <p:nvPr/>
        </p:nvSpPr>
        <p:spPr>
          <a:xfrm>
            <a:off x="4754880" y="5486400"/>
            <a:ext cx="6398280" cy="363240"/>
          </a:xfrm>
          <a:prstGeom prst="rect">
            <a:avLst/>
          </a:prstGeom>
          <a:solidFill>
            <a:srgbClr val="ffffff"/>
          </a:solidFill>
          <a:ln>
            <a:solidFill>
              <a:srgbClr val="ffffff"/>
            </a:solid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4" descr=""/>
          <p:cNvPicPr/>
          <p:nvPr/>
        </p:nvPicPr>
        <p:blipFill>
          <a:blip r:embed="rId1"/>
          <a:stretch/>
        </p:blipFill>
        <p:spPr>
          <a:xfrm>
            <a:off x="0" y="0"/>
            <a:ext cx="2557080" cy="2557080"/>
          </a:xfrm>
          <a:prstGeom prst="rect">
            <a:avLst/>
          </a:prstGeom>
          <a:ln>
            <a:noFill/>
          </a:ln>
        </p:spPr>
      </p:pic>
      <p:sp>
        <p:nvSpPr>
          <p:cNvPr id="168" name="CustomShape 1"/>
          <p:cNvSpPr/>
          <p:nvPr/>
        </p:nvSpPr>
        <p:spPr>
          <a:xfrm>
            <a:off x="858960" y="3033720"/>
            <a:ext cx="10660680" cy="93924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Over Fitting &amp; Regularization</a:t>
            </a:r>
            <a:endParaRPr b="0" lang="en-US" sz="6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52440" y="324000"/>
            <a:ext cx="796536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OF &amp; Regularization</a:t>
            </a:r>
            <a:endParaRPr b="0" lang="en-US" sz="5000" spc="-1" strike="noStrike">
              <a:latin typeface="Arial"/>
            </a:endParaRPr>
          </a:p>
        </p:txBody>
      </p:sp>
      <p:sp>
        <p:nvSpPr>
          <p:cNvPr id="170" name="CustomShape 2"/>
          <p:cNvSpPr/>
          <p:nvPr/>
        </p:nvSpPr>
        <p:spPr>
          <a:xfrm>
            <a:off x="352440" y="1235160"/>
            <a:ext cx="2113200" cy="6966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Outline</a:t>
            </a:r>
            <a:endParaRPr b="0" lang="en-US" sz="4000" spc="-1" strike="noStrike">
              <a:latin typeface="Arial"/>
            </a:endParaRPr>
          </a:p>
        </p:txBody>
      </p:sp>
      <p:sp>
        <p:nvSpPr>
          <p:cNvPr id="171" name="CustomShape 3"/>
          <p:cNvSpPr/>
          <p:nvPr/>
        </p:nvSpPr>
        <p:spPr>
          <a:xfrm>
            <a:off x="352440" y="1931040"/>
            <a:ext cx="11440080" cy="355932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600" spc="-1" strike="noStrike">
                <a:solidFill>
                  <a:srgbClr val="000000"/>
                </a:solidFill>
                <a:latin typeface="Arial"/>
                <a:ea typeface="Hack"/>
              </a:rPr>
              <a:t>- Underfitting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Overfitting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Regularization</a:t>
            </a:r>
            <a:endParaRPr b="0" lang="en-US" sz="2600" spc="-1" strike="noStrike">
              <a:latin typeface="Arial"/>
            </a:endParaRPr>
          </a:p>
        </p:txBody>
      </p:sp>
      <p:pic>
        <p:nvPicPr>
          <p:cNvPr id="172" name="Picture 11" descr=""/>
          <p:cNvPicPr/>
          <p:nvPr/>
        </p:nvPicPr>
        <p:blipFill>
          <a:blip r:embed="rId1"/>
          <a:stretch/>
        </p:blipFill>
        <p:spPr>
          <a:xfrm>
            <a:off x="11110680" y="123840"/>
            <a:ext cx="927360" cy="978480"/>
          </a:xfrm>
          <a:prstGeom prst="rect">
            <a:avLst/>
          </a:prstGeom>
          <a:ln>
            <a:noFill/>
          </a:ln>
        </p:spPr>
      </p:pic>
      <p:sp>
        <p:nvSpPr>
          <p:cNvPr id="173" name="CustomShape 4"/>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6"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187"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188" name="CustomShape 17"/>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89"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190" name="CustomShape 18"/>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19"/>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0"/>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 name="CustomShape 21"/>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2"/>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3"/>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 name="CustomShape 24"/>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5"/>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6"/>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27"/>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 name="CustomShape 28"/>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29"/>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2" name="CustomShape 30"/>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3" name="CustomShape 31"/>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2"/>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3"/>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4"/>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 name="CustomShape 35"/>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6"/>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 name="CustomShape 37"/>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 name="CustomShape 38"/>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1" name="CustomShape 39"/>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352440" y="324000"/>
            <a:ext cx="531360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Underfitting</a:t>
            </a:r>
            <a:endParaRPr b="0" lang="en-US" sz="5000" spc="-1" strike="noStrike">
              <a:latin typeface="Arial"/>
            </a:endParaRPr>
          </a:p>
        </p:txBody>
      </p:sp>
      <p:sp>
        <p:nvSpPr>
          <p:cNvPr id="213" name="CustomShape 2"/>
          <p:cNvSpPr/>
          <p:nvPr/>
        </p:nvSpPr>
        <p:spPr>
          <a:xfrm>
            <a:off x="352440" y="1679040"/>
            <a:ext cx="11440080" cy="1915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DejaVu Sans"/>
              </a:rPr>
              <a:t>A statistical model or a machine learning algorithm is said to have underfitting when it cannot capture the underlying trend of the data.</a:t>
            </a:r>
            <a:endParaRPr b="0" lang="en-US" sz="2400" spc="-1" strike="noStrike">
              <a:latin typeface="Arial"/>
            </a:endParaRPr>
          </a:p>
          <a:p>
            <a:pPr>
              <a:lnSpc>
                <a:spcPct val="100000"/>
              </a:lnSpc>
            </a:pPr>
            <a:r>
              <a:rPr b="0" lang="en-US" sz="2400" spc="-1" strike="noStrike">
                <a:solidFill>
                  <a:srgbClr val="000000"/>
                </a:solidFill>
                <a:latin typeface="Arial"/>
                <a:ea typeface="DejaVu Sans"/>
              </a:rPr>
              <a:t>It is also called a high bias problem. </a:t>
            </a:r>
            <a:endParaRPr b="0" lang="en-US" sz="2400" spc="-1" strike="noStrike">
              <a:latin typeface="Arial"/>
            </a:endParaRPr>
          </a:p>
        </p:txBody>
      </p:sp>
      <p:pic>
        <p:nvPicPr>
          <p:cNvPr id="214" name="Picture 11" descr=""/>
          <p:cNvPicPr/>
          <p:nvPr/>
        </p:nvPicPr>
        <p:blipFill>
          <a:blip r:embed="rId1"/>
          <a:stretch/>
        </p:blipFill>
        <p:spPr>
          <a:xfrm>
            <a:off x="11110680" y="123840"/>
            <a:ext cx="927360" cy="978480"/>
          </a:xfrm>
          <a:prstGeom prst="rect">
            <a:avLst/>
          </a:prstGeom>
          <a:ln>
            <a:noFill/>
          </a:ln>
        </p:spPr>
      </p:pic>
      <p:sp>
        <p:nvSpPr>
          <p:cNvPr id="215"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8"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229"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230"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31"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232"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8"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4"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2"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4" name="" descr=""/>
          <p:cNvPicPr/>
          <p:nvPr/>
        </p:nvPicPr>
        <p:blipFill>
          <a:blip r:embed="rId5"/>
          <a:srcRect l="0" t="0" r="34126" b="0"/>
          <a:stretch/>
        </p:blipFill>
        <p:spPr>
          <a:xfrm>
            <a:off x="5486400" y="2560320"/>
            <a:ext cx="6582960" cy="3155400"/>
          </a:xfrm>
          <a:prstGeom prst="rect">
            <a:avLst/>
          </a:prstGeom>
          <a:ln>
            <a:noFill/>
          </a:ln>
        </p:spPr>
      </p:pic>
      <p:sp>
        <p:nvSpPr>
          <p:cNvPr id="255" name="CustomShape 39"/>
          <p:cNvSpPr/>
          <p:nvPr/>
        </p:nvSpPr>
        <p:spPr>
          <a:xfrm>
            <a:off x="1097280" y="4023360"/>
            <a:ext cx="4571640" cy="345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An example of an underfitting problem.</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52440" y="324000"/>
            <a:ext cx="44017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257" name="CustomShape 2"/>
          <p:cNvSpPr/>
          <p:nvPr/>
        </p:nvSpPr>
        <p:spPr>
          <a:xfrm>
            <a:off x="352440" y="1463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a:t>
            </a:r>
            <a:endParaRPr b="0" lang="en-US" sz="2400" spc="-1" strike="noStrike">
              <a:latin typeface="Arial"/>
            </a:endParaRPr>
          </a:p>
        </p:txBody>
      </p:sp>
      <p:pic>
        <p:nvPicPr>
          <p:cNvPr id="258" name="Picture 11" descr=""/>
          <p:cNvPicPr/>
          <p:nvPr/>
        </p:nvPicPr>
        <p:blipFill>
          <a:blip r:embed="rId1"/>
          <a:stretch/>
        </p:blipFill>
        <p:spPr>
          <a:xfrm>
            <a:off x="11110680" y="123840"/>
            <a:ext cx="927360" cy="978480"/>
          </a:xfrm>
          <a:prstGeom prst="rect">
            <a:avLst/>
          </a:prstGeom>
          <a:ln>
            <a:noFill/>
          </a:ln>
        </p:spPr>
      </p:pic>
      <p:sp>
        <p:nvSpPr>
          <p:cNvPr id="259"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2"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273"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274"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75"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276"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8" name="" descr=""/>
          <p:cNvPicPr/>
          <p:nvPr/>
        </p:nvPicPr>
        <p:blipFill>
          <a:blip r:embed="rId5"/>
          <a:stretch/>
        </p:blipFill>
        <p:spPr>
          <a:xfrm>
            <a:off x="5400720" y="3349440"/>
            <a:ext cx="6120000" cy="2319120"/>
          </a:xfrm>
          <a:prstGeom prst="rect">
            <a:avLst/>
          </a:prstGeom>
          <a:ln>
            <a:noFill/>
          </a:ln>
        </p:spPr>
      </p:pic>
      <p:sp>
        <p:nvSpPr>
          <p:cNvPr id="299" name="CustomShape 39"/>
          <p:cNvSpPr/>
          <p:nvPr/>
        </p:nvSpPr>
        <p:spPr>
          <a:xfrm>
            <a:off x="430560" y="4023360"/>
            <a:ext cx="4872600" cy="601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model in this case fits the training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data so well but fails fitting the testing data.</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352440" y="324000"/>
            <a:ext cx="44017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301" name="CustomShape 2"/>
          <p:cNvSpPr/>
          <p:nvPr/>
        </p:nvSpPr>
        <p:spPr>
          <a:xfrm>
            <a:off x="1036440" y="2399040"/>
            <a:ext cx="11440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An overfitted model</a:t>
            </a:r>
            <a:endParaRPr b="0" lang="en-US" sz="2400" spc="-1" strike="noStrike">
              <a:latin typeface="Arial"/>
            </a:endParaRPr>
          </a:p>
          <a:p>
            <a:pPr>
              <a:lnSpc>
                <a:spcPct val="100000"/>
              </a:lnSpc>
            </a:pPr>
            <a:r>
              <a:rPr b="0" lang="en-US" sz="2400" spc="-1" strike="noStrike">
                <a:solidFill>
                  <a:srgbClr val="000000"/>
                </a:solidFill>
                <a:latin typeface="Arial"/>
                <a:ea typeface="Hack"/>
              </a:rPr>
              <a:t>is so called to have</a:t>
            </a:r>
            <a:endParaRPr b="0" lang="en-US" sz="2400" spc="-1" strike="noStrike">
              <a:latin typeface="Arial"/>
            </a:endParaRPr>
          </a:p>
          <a:p>
            <a:pPr>
              <a:lnSpc>
                <a:spcPct val="100000"/>
              </a:lnSpc>
            </a:pPr>
            <a:r>
              <a:rPr b="0" lang="en-US" sz="2400" spc="-1" strike="noStrike">
                <a:solidFill>
                  <a:srgbClr val="000000"/>
                </a:solidFill>
                <a:latin typeface="Arial"/>
                <a:ea typeface="Hack"/>
              </a:rPr>
              <a:t>high variance.</a:t>
            </a:r>
            <a:endParaRPr b="0" lang="en-US" sz="2400" spc="-1" strike="noStrike">
              <a:latin typeface="Arial"/>
            </a:endParaRPr>
          </a:p>
        </p:txBody>
      </p:sp>
      <p:pic>
        <p:nvPicPr>
          <p:cNvPr id="302" name="Picture 11" descr=""/>
          <p:cNvPicPr/>
          <p:nvPr/>
        </p:nvPicPr>
        <p:blipFill>
          <a:blip r:embed="rId1"/>
          <a:stretch/>
        </p:blipFill>
        <p:spPr>
          <a:xfrm>
            <a:off x="11110680" y="123840"/>
            <a:ext cx="927360" cy="978480"/>
          </a:xfrm>
          <a:prstGeom prst="rect">
            <a:avLst/>
          </a:prstGeom>
          <a:ln>
            <a:noFill/>
          </a:ln>
        </p:spPr>
      </p:pic>
      <p:sp>
        <p:nvSpPr>
          <p:cNvPr id="303"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318"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320"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5029200" y="1368720"/>
            <a:ext cx="5705640" cy="4599000"/>
          </a:xfrm>
          <a:prstGeom prst="rect">
            <a:avLst/>
          </a:prstGeom>
          <a:ln>
            <a:noFill/>
          </a:ln>
        </p:spPr>
      </p:pic>
      <p:sp>
        <p:nvSpPr>
          <p:cNvPr id="343" name="CustomShape 39"/>
          <p:cNvSpPr/>
          <p:nvPr/>
        </p:nvSpPr>
        <p:spPr>
          <a:xfrm>
            <a:off x="343080" y="4821120"/>
            <a:ext cx="6788880" cy="7246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In such a model , a linear fit would perform finer than the fit shown in the graph using high order polynomial terms with such a noise or variance in the training set generates a high variance overfitted model.</a:t>
            </a:r>
            <a:endParaRPr b="0" lang="en-US" sz="1500" spc="-1" strike="noStrike">
              <a:latin typeface="Arial"/>
            </a:endParaRPr>
          </a:p>
        </p:txBody>
      </p:sp>
      <p:sp>
        <p:nvSpPr>
          <p:cNvPr id="344" name="CustomShape 40"/>
          <p:cNvSpPr/>
          <p:nvPr/>
        </p:nvSpPr>
        <p:spPr>
          <a:xfrm>
            <a:off x="4810320" y="5669280"/>
            <a:ext cx="914040" cy="298440"/>
          </a:xfrm>
          <a:prstGeom prst="rect">
            <a:avLst/>
          </a:prstGeom>
          <a:solidFill>
            <a:srgbClr val="ffffff"/>
          </a:solidFill>
          <a:ln>
            <a:solidFill>
              <a:srgbClr val="ffffff"/>
            </a:solid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352440" y="324000"/>
            <a:ext cx="2207520" cy="8488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Fitting</a:t>
            </a:r>
            <a:endParaRPr b="0" lang="en-US" sz="5000" spc="-1" strike="noStrike">
              <a:latin typeface="Arial"/>
            </a:endParaRPr>
          </a:p>
        </p:txBody>
      </p:sp>
      <p:sp>
        <p:nvSpPr>
          <p:cNvPr id="346" name="CustomShape 2"/>
          <p:cNvSpPr/>
          <p:nvPr/>
        </p:nvSpPr>
        <p:spPr>
          <a:xfrm>
            <a:off x="91440" y="1355040"/>
            <a:ext cx="12385080" cy="75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ce181e"/>
                </a:solidFill>
                <a:latin typeface="Arial"/>
                <a:ea typeface="Hack"/>
              </a:rPr>
              <a:t>Overfitting</a:t>
            </a:r>
            <a:r>
              <a:rPr b="0" lang="en-US" sz="2400" spc="-1" strike="noStrike">
                <a:solidFill>
                  <a:srgbClr val="000000"/>
                </a:solidFill>
                <a:latin typeface="Arial"/>
                <a:ea typeface="Hack"/>
              </a:rPr>
              <a:t>: Good performance on the training data, poor generliazation to other data.</a:t>
            </a:r>
            <a:endParaRPr b="0" lang="en-US" sz="2400" spc="-1" strike="noStrike">
              <a:latin typeface="Arial"/>
            </a:endParaRPr>
          </a:p>
          <a:p>
            <a:pPr>
              <a:lnSpc>
                <a:spcPct val="100000"/>
              </a:lnSpc>
            </a:pPr>
            <a:r>
              <a:rPr b="0" lang="en-US" sz="2400" spc="-1" strike="noStrike">
                <a:solidFill>
                  <a:srgbClr val="ce181e"/>
                </a:solidFill>
                <a:latin typeface="Arial"/>
                <a:ea typeface="Hack"/>
              </a:rPr>
              <a:t>Underfitting</a:t>
            </a:r>
            <a:r>
              <a:rPr b="0" lang="en-US" sz="2400" spc="-1" strike="noStrike">
                <a:solidFill>
                  <a:srgbClr val="000000"/>
                </a:solidFill>
                <a:latin typeface="Arial"/>
                <a:ea typeface="Hack"/>
              </a:rPr>
              <a:t>: Poor performance on the training data and poor generalization to other data</a:t>
            </a:r>
            <a:endParaRPr b="0" lang="en-US" sz="2400" spc="-1" strike="noStrike">
              <a:latin typeface="Arial"/>
            </a:endParaRPr>
          </a:p>
        </p:txBody>
      </p:sp>
      <p:pic>
        <p:nvPicPr>
          <p:cNvPr id="347" name="Picture 11" descr=""/>
          <p:cNvPicPr/>
          <p:nvPr/>
        </p:nvPicPr>
        <p:blipFill>
          <a:blip r:embed="rId1"/>
          <a:stretch/>
        </p:blipFill>
        <p:spPr>
          <a:xfrm>
            <a:off x="11110680" y="123840"/>
            <a:ext cx="927360" cy="978480"/>
          </a:xfrm>
          <a:prstGeom prst="rect">
            <a:avLst/>
          </a:prstGeom>
          <a:ln>
            <a:noFill/>
          </a:ln>
        </p:spPr>
      </p:pic>
      <p:sp>
        <p:nvSpPr>
          <p:cNvPr id="348" name="CustomShape 3"/>
          <p:cNvSpPr/>
          <p:nvPr/>
        </p:nvSpPr>
        <p:spPr>
          <a:xfrm>
            <a:off x="650268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3777120" y="624240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69483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85809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7"/>
          <p:cNvSpPr/>
          <p:nvPr/>
        </p:nvSpPr>
        <p:spPr>
          <a:xfrm>
            <a:off x="79275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8"/>
          <p:cNvSpPr/>
          <p:nvPr/>
        </p:nvSpPr>
        <p:spPr>
          <a:xfrm>
            <a:off x="74242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9"/>
          <p:cNvSpPr/>
          <p:nvPr/>
        </p:nvSpPr>
        <p:spPr>
          <a:xfrm>
            <a:off x="83412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0"/>
          <p:cNvSpPr/>
          <p:nvPr/>
        </p:nvSpPr>
        <p:spPr>
          <a:xfrm>
            <a:off x="72655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1"/>
          <p:cNvSpPr/>
          <p:nvPr/>
        </p:nvSpPr>
        <p:spPr>
          <a:xfrm>
            <a:off x="657216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2"/>
          <p:cNvSpPr/>
          <p:nvPr/>
        </p:nvSpPr>
        <p:spPr>
          <a:xfrm>
            <a:off x="914112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3"/>
          <p:cNvSpPr/>
          <p:nvPr/>
        </p:nvSpPr>
        <p:spPr>
          <a:xfrm>
            <a:off x="874620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4"/>
          <p:cNvSpPr/>
          <p:nvPr/>
        </p:nvSpPr>
        <p:spPr>
          <a:xfrm>
            <a:off x="7566840" y="6356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5"/>
          <p:cNvSpPr/>
          <p:nvPr/>
        </p:nvSpPr>
        <p:spPr>
          <a:xfrm>
            <a:off x="9368280" y="6356160"/>
            <a:ext cx="2809440" cy="4950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41880" cy="77688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2160" cy="923760"/>
          </a:xfrm>
          <a:prstGeom prst="rect">
            <a:avLst/>
          </a:prstGeom>
          <a:ln>
            <a:noFill/>
          </a:ln>
          <a:effectLst>
            <a:outerShdw algn="tl" blurRad="50800" dir="2700000" dist="38100" rotWithShape="0">
              <a:srgbClr val="000000">
                <a:alpha val="40000"/>
              </a:srgbClr>
            </a:outerShdw>
          </a:effectLst>
        </p:spPr>
      </p:pic>
      <p:sp>
        <p:nvSpPr>
          <p:cNvPr id="363" name="CustomShape 16"/>
          <p:cNvSpPr/>
          <p:nvPr/>
        </p:nvSpPr>
        <p:spPr>
          <a:xfrm>
            <a:off x="10149840" y="6473160"/>
            <a:ext cx="2027520" cy="3614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8960" cy="651240"/>
          </a:xfrm>
          <a:prstGeom prst="rect">
            <a:avLst/>
          </a:prstGeom>
          <a:ln>
            <a:noFill/>
          </a:ln>
          <a:effectLst>
            <a:outerShdw algn="tl" blurRad="50800" dir="2700000" dist="38100" rotWithShape="0">
              <a:srgbClr val="000000">
                <a:alpha val="40000"/>
              </a:srgbClr>
            </a:outerShdw>
          </a:effectLst>
        </p:spPr>
      </p:pic>
      <p:sp>
        <p:nvSpPr>
          <p:cNvPr id="365" name="CustomShape 17"/>
          <p:cNvSpPr/>
          <p:nvPr/>
        </p:nvSpPr>
        <p:spPr>
          <a:xfrm>
            <a:off x="96660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8"/>
          <p:cNvSpPr/>
          <p:nvPr/>
        </p:nvSpPr>
        <p:spPr>
          <a:xfrm>
            <a:off x="259884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19"/>
          <p:cNvSpPr/>
          <p:nvPr/>
        </p:nvSpPr>
        <p:spPr>
          <a:xfrm>
            <a:off x="194544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0"/>
          <p:cNvSpPr/>
          <p:nvPr/>
        </p:nvSpPr>
        <p:spPr>
          <a:xfrm>
            <a:off x="1442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1"/>
          <p:cNvSpPr/>
          <p:nvPr/>
        </p:nvSpPr>
        <p:spPr>
          <a:xfrm>
            <a:off x="309240" y="62373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2"/>
          <p:cNvSpPr/>
          <p:nvPr/>
        </p:nvSpPr>
        <p:spPr>
          <a:xfrm>
            <a:off x="0" y="635616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3"/>
          <p:cNvSpPr/>
          <p:nvPr/>
        </p:nvSpPr>
        <p:spPr>
          <a:xfrm>
            <a:off x="235908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4"/>
          <p:cNvSpPr/>
          <p:nvPr/>
        </p:nvSpPr>
        <p:spPr>
          <a:xfrm>
            <a:off x="128376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5"/>
          <p:cNvSpPr/>
          <p:nvPr/>
        </p:nvSpPr>
        <p:spPr>
          <a:xfrm>
            <a:off x="59004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6"/>
          <p:cNvSpPr/>
          <p:nvPr/>
        </p:nvSpPr>
        <p:spPr>
          <a:xfrm>
            <a:off x="3159000" y="62384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7"/>
          <p:cNvSpPr/>
          <p:nvPr/>
        </p:nvSpPr>
        <p:spPr>
          <a:xfrm>
            <a:off x="2764080" y="6347160"/>
            <a:ext cx="1341360" cy="4950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8"/>
          <p:cNvSpPr/>
          <p:nvPr/>
        </p:nvSpPr>
        <p:spPr>
          <a:xfrm>
            <a:off x="158472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29"/>
          <p:cNvSpPr/>
          <p:nvPr/>
        </p:nvSpPr>
        <p:spPr>
          <a:xfrm>
            <a:off x="3468960" y="6351480"/>
            <a:ext cx="1341360" cy="4950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0"/>
          <p:cNvSpPr/>
          <p:nvPr/>
        </p:nvSpPr>
        <p:spPr>
          <a:xfrm>
            <a:off x="4413960" y="626364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1"/>
          <p:cNvSpPr/>
          <p:nvPr/>
        </p:nvSpPr>
        <p:spPr>
          <a:xfrm>
            <a:off x="6046560" y="625176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2"/>
          <p:cNvSpPr/>
          <p:nvPr/>
        </p:nvSpPr>
        <p:spPr>
          <a:xfrm>
            <a:off x="539316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3"/>
          <p:cNvSpPr/>
          <p:nvPr/>
        </p:nvSpPr>
        <p:spPr>
          <a:xfrm>
            <a:off x="4889880" y="6250680"/>
            <a:ext cx="1341360" cy="4950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4"/>
          <p:cNvSpPr/>
          <p:nvPr/>
        </p:nvSpPr>
        <p:spPr>
          <a:xfrm>
            <a:off x="5806800" y="634284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5"/>
          <p:cNvSpPr/>
          <p:nvPr/>
        </p:nvSpPr>
        <p:spPr>
          <a:xfrm>
            <a:off x="4731120" y="6329880"/>
            <a:ext cx="1341360" cy="4950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6"/>
          <p:cNvSpPr/>
          <p:nvPr/>
        </p:nvSpPr>
        <p:spPr>
          <a:xfrm>
            <a:off x="403740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7"/>
          <p:cNvSpPr/>
          <p:nvPr/>
        </p:nvSpPr>
        <p:spPr>
          <a:xfrm>
            <a:off x="6221520" y="635940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8"/>
          <p:cNvSpPr/>
          <p:nvPr/>
        </p:nvSpPr>
        <p:spPr>
          <a:xfrm>
            <a:off x="5032080" y="6356160"/>
            <a:ext cx="1341360" cy="4950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378440" y="2723760"/>
            <a:ext cx="9434520" cy="3278520"/>
          </a:xfrm>
          <a:prstGeom prst="rect">
            <a:avLst/>
          </a:prstGeom>
          <a:ln>
            <a:noFill/>
          </a:ln>
        </p:spPr>
      </p:pic>
      <p:sp>
        <p:nvSpPr>
          <p:cNvPr id="388" name="CustomShape 39"/>
          <p:cNvSpPr/>
          <p:nvPr/>
        </p:nvSpPr>
        <p:spPr>
          <a:xfrm>
            <a:off x="4389120" y="2632320"/>
            <a:ext cx="3291480" cy="3291480"/>
          </a:xfrm>
          <a:prstGeom prst="rect">
            <a:avLst/>
          </a:prstGeom>
          <a:solidFill>
            <a:srgbClr val="ffffff"/>
          </a:solidFill>
          <a:ln>
            <a:solidFill>
              <a:srgbClr val="ffffff"/>
            </a:solid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321</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2021-01-20T16:28:32Z</dcterms:modified>
  <cp:revision>32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